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9" r:id="rId13"/>
    <p:sldId id="270" r:id="rId14"/>
    <p:sldId id="271" r:id="rId15"/>
    <p:sldId id="267" r:id="rId16"/>
    <p:sldId id="272" r:id="rId17"/>
    <p:sldId id="273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Wells Fargo Sans Display" panose="020B0503020203020204" pitchFamily="34" charset="0"/>
      <p:regular r:id="rId22"/>
    </p:embeddedFont>
    <p:embeddedFont>
      <p:font typeface="Wells Fargo Sans" panose="020B0503020203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 smtClean="0"/>
            <a:t>Linear regression</a:t>
          </a:r>
          <a:endParaRPr lang="en-US" dirty="0"/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 smtClean="0"/>
            <a:t>Logistic regression</a:t>
          </a:r>
          <a:endParaRPr lang="en-US" dirty="0"/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 smtClean="0"/>
            <a:t>Generalized linear models</a:t>
          </a:r>
          <a:endParaRPr lang="en-US" dirty="0"/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 smtClean="0"/>
            <a:t>Single-layer neural networks</a:t>
          </a:r>
          <a:endParaRPr lang="en-US" dirty="0"/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 smtClean="0"/>
            <a:t>Multilayer neural networks</a:t>
          </a:r>
          <a:endParaRPr lang="en-US" dirty="0"/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 smtClean="0"/>
            <a:t>Convolutional neural networks</a:t>
          </a:r>
          <a:endParaRPr lang="en-US" dirty="0"/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Linear regression</a:t>
          </a:r>
          <a:endParaRPr lang="en-US" sz="1500" kern="1200" dirty="0"/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Logistic regression</a:t>
          </a:r>
          <a:endParaRPr lang="en-US" sz="1500" kern="1200" dirty="0"/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Generalized linear models</a:t>
          </a:r>
          <a:endParaRPr lang="en-US" sz="1500" kern="1200" dirty="0"/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Single-layer neural networks</a:t>
          </a:r>
          <a:endParaRPr lang="en-US" sz="1500" kern="1200" dirty="0"/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Multilayer neural networks</a:t>
          </a:r>
          <a:endParaRPr lang="en-US" sz="1500" kern="1200" dirty="0"/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Convolutional neural networks</a:t>
          </a:r>
          <a:endParaRPr lang="en-US" sz="1500" kern="1200" dirty="0"/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 smtClean="0"/>
              <a:t>[Date]</a:t>
            </a:r>
          </a:p>
          <a:p>
            <a:r>
              <a:rPr lang="en-US" dirty="0" smtClean="0"/>
              <a:t>[Presenter 1]</a:t>
            </a:r>
          </a:p>
          <a:p>
            <a:r>
              <a:rPr lang="en-US" dirty="0" smtClean="0"/>
              <a:t>[Presenter 2]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2021</a:t>
            </a:r>
            <a:r>
              <a:rPr lang="en-US" sz="1800" baseline="0" dirty="0" smtClean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 smtClean="0"/>
              <a:t>[Date]</a:t>
            </a:r>
          </a:p>
          <a:p>
            <a:r>
              <a:rPr lang="en-US" dirty="0" smtClean="0"/>
              <a:t>[Presenter 1]</a:t>
            </a:r>
          </a:p>
          <a:p>
            <a:r>
              <a:rPr lang="en-US" dirty="0" smtClean="0"/>
              <a:t>[Presenter 2]</a:t>
            </a:r>
            <a:endParaRPr lang="en-US" dirty="0"/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cikit-learn.org/stable/modules/linear_model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ikit-learn.org/stable/modules/linear_model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bitsnotebook.com/Algebra2/Statistics/STnormalDistribution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Linear Regression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920" y="1047164"/>
            <a:ext cx="4385080" cy="5397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79" y="2119223"/>
            <a:ext cx="3236119" cy="2371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67834" y="6444734"/>
            <a:ext cx="36712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scikit-learn.org/stable/modules/linear_model.html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99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Logistic Regression</a:t>
            </a:r>
            <a:br>
              <a:rPr lang="en-US" dirty="0" smtClean="0"/>
            </a:br>
            <a:r>
              <a:rPr lang="en-US" sz="2000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our work, logistic regression is often used as </a:t>
            </a:r>
            <a:r>
              <a:rPr lang="en-US" b="1" dirty="0"/>
              <a:t>binary classification algorithm </a:t>
            </a:r>
            <a:r>
              <a:rPr lang="en-US" dirty="0"/>
              <a:t>used to assign observations to a discrete set of labels or classes.</a:t>
            </a:r>
          </a:p>
          <a:p>
            <a:r>
              <a:rPr lang="en-US" dirty="0"/>
              <a:t>Unlike linear </a:t>
            </a:r>
            <a:r>
              <a:rPr lang="en-US" dirty="0" smtClean="0"/>
              <a:t>regression, </a:t>
            </a:r>
            <a:r>
              <a:rPr lang="en-US" dirty="0"/>
              <a:t>which has a continuous response, logistic regression transforms its output using the logistic sigmoid function to return a probability </a:t>
            </a:r>
            <a:r>
              <a:rPr lang="en-US" dirty="0" smtClean="0"/>
              <a:t>value, </a:t>
            </a:r>
            <a:r>
              <a:rPr lang="en-US" dirty="0"/>
              <a:t>which can then be mapped to two or more discrete classes.</a:t>
            </a:r>
          </a:p>
          <a:p>
            <a:r>
              <a:rPr lang="en-US" dirty="0"/>
              <a:t>Example comparison</a:t>
            </a:r>
          </a:p>
          <a:p>
            <a:pPr lvl="1"/>
            <a:r>
              <a:rPr lang="en-US" dirty="0"/>
              <a:t>Linear regression can be used to predict to the numerical values of a student‘s test score on a scale 1-100.</a:t>
            </a:r>
          </a:p>
          <a:p>
            <a:pPr lvl="1"/>
            <a:r>
              <a:rPr lang="en-US" dirty="0"/>
              <a:t>Logistic regression can be used to predict whether a student passed or failed. </a:t>
            </a:r>
            <a:r>
              <a:rPr lang="en-US" dirty="0" smtClean="0"/>
              <a:t>We </a:t>
            </a:r>
            <a:r>
              <a:rPr lang="en-US" dirty="0"/>
              <a:t>can also view the probability scores of the model’s classification.</a:t>
            </a:r>
          </a:p>
          <a:p>
            <a:r>
              <a:rPr lang="en-US" dirty="0"/>
              <a:t>Used to predict the relationship between predictors and a predicted variable where the dependent variable is binary</a:t>
            </a:r>
          </a:p>
          <a:p>
            <a:pPr lvl="1"/>
            <a:r>
              <a:rPr lang="en-US" dirty="0"/>
              <a:t>It estimates the probability of a binary response, which is based on one or more predictor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53" y="1600200"/>
            <a:ext cx="3120367" cy="24056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2944" y="4005896"/>
            <a:ext cx="23823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https://machinelearningmastery.com</a:t>
            </a:r>
            <a:r>
              <a:rPr lang="en-US" sz="1000" dirty="0" smtClean="0">
                <a:hlinkClick r:id="rId3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101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Logistic Regression</a:t>
            </a:r>
            <a:br>
              <a:rPr lang="en-US" dirty="0" smtClean="0"/>
            </a:br>
            <a:r>
              <a:rPr lang="en-US" sz="2000" dirty="0" smtClean="0"/>
              <a:t>Equation and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86833" y="1600202"/>
                <a:ext cx="11216640" cy="4938621"/>
              </a:xfrm>
            </p:spPr>
            <p:txBody>
              <a:bodyPr/>
              <a:lstStyle/>
              <a:p>
                <a:r>
                  <a:rPr lang="en-US" dirty="0" smtClean="0"/>
                  <a:t>If we know the regression equation, then we can, theoretically, calculate the expected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 smtClean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for a given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logistic regression, we need to convert this probability back to an OLS-type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assume that there is little to no multicollinearity among the independent predictors</a:t>
                </a:r>
              </a:p>
              <a:p>
                <a:r>
                  <a:rPr lang="en-US" dirty="0" smtClean="0"/>
                  <a:t>The regression coefficients are estimated by maximum likelihood estimation (MLE)</a:t>
                </a:r>
              </a:p>
              <a:p>
                <a:pPr lvl="1"/>
                <a:r>
                  <a:rPr lang="en-US" dirty="0" smtClean="0"/>
                  <a:t>Uses the likelihood function, which measures the probability of observing the particular set of dependent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that occur in the sample</a:t>
                </a:r>
              </a:p>
              <a:p>
                <a:r>
                  <a:rPr lang="en-US" dirty="0" smtClean="0"/>
                  <a:t>Model fit is assessed using:</a:t>
                </a:r>
              </a:p>
              <a:p>
                <a:pPr lvl="1"/>
                <a:r>
                  <a:rPr lang="en-US" dirty="0" smtClean="0"/>
                  <a:t>Kolmogorov-Smirnov statistic (distance between the distributions of goods and </a:t>
                </a:r>
                <a:r>
                  <a:rPr lang="en-US" dirty="0" err="1" smtClean="0"/>
                  <a:t>bads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Gains table (model rank ordering and goods/</a:t>
                </a:r>
                <a:r>
                  <a:rPr lang="en-US" dirty="0" err="1" smtClean="0"/>
                  <a:t>bads</a:t>
                </a:r>
                <a:r>
                  <a:rPr lang="en-US" dirty="0" smtClean="0"/>
                  <a:t> separation)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33" y="1600202"/>
                <a:ext cx="11216640" cy="4938621"/>
              </a:xfrm>
              <a:blipFill>
                <a:blip r:embed="rId2"/>
                <a:stretch>
                  <a:fillRect l="-1196" t="-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1716657" y="3140297"/>
                <a:ext cx="2855343" cy="388189"/>
              </a:xfrm>
              <a:prstGeom prst="wedgeRectCallout">
                <a:avLst>
                  <a:gd name="adj1" fmla="val 66431"/>
                  <a:gd name="adj2" fmla="val -16389"/>
                </a:avLst>
              </a:prstGeom>
              <a:noFill/>
              <a:ln w="28575">
                <a:solidFill>
                  <a:srgbClr val="D71E28"/>
                </a:solidFill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 is the natural logarithm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57" y="3140297"/>
                <a:ext cx="2855343" cy="388189"/>
              </a:xfrm>
              <a:prstGeom prst="wedgeRectCallout">
                <a:avLst>
                  <a:gd name="adj1" fmla="val 66431"/>
                  <a:gd name="adj2" fmla="val -16389"/>
                </a:avLst>
              </a:prstGeom>
              <a:blipFill>
                <a:blip r:embed="rId3"/>
                <a:stretch>
                  <a:fillRect b="-7246"/>
                </a:stretch>
              </a:blipFill>
              <a:ln w="28575">
                <a:solidFill>
                  <a:srgbClr val="D71E2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ular Callout 7"/>
          <p:cNvSpPr/>
          <p:nvPr/>
        </p:nvSpPr>
        <p:spPr>
          <a:xfrm>
            <a:off x="7505209" y="3050719"/>
            <a:ext cx="3852559" cy="329392"/>
          </a:xfrm>
          <a:prstGeom prst="wedgeRectCallout">
            <a:avLst>
              <a:gd name="adj1" fmla="val -58765"/>
              <a:gd name="adj2" fmla="val 11472"/>
            </a:avLst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ysClr val="windowText" lastClr="000000"/>
                </a:solidFill>
              </a:rPr>
              <a:t>This is our familiar regression equation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/>
              <p:cNvSpPr/>
              <p:nvPr/>
            </p:nvSpPr>
            <p:spPr>
              <a:xfrm>
                <a:off x="1699405" y="2050752"/>
                <a:ext cx="3197524" cy="566467"/>
              </a:xfrm>
              <a:prstGeom prst="wedgeRectCallout">
                <a:avLst>
                  <a:gd name="adj1" fmla="val 64543"/>
                  <a:gd name="adj2" fmla="val 6454"/>
                </a:avLst>
              </a:prstGeom>
              <a:noFill/>
              <a:ln w="28575">
                <a:solidFill>
                  <a:srgbClr val="D71E28"/>
                </a:solidFill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 is the probability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 smtClean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 is the probability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05" y="2050752"/>
                <a:ext cx="3197524" cy="566467"/>
              </a:xfrm>
              <a:prstGeom prst="wedgeRectCallout">
                <a:avLst>
                  <a:gd name="adj1" fmla="val 64543"/>
                  <a:gd name="adj2" fmla="val 6454"/>
                </a:avLst>
              </a:prstGeom>
              <a:blipFill>
                <a:blip r:embed="rId4"/>
                <a:stretch>
                  <a:fillRect t="-2041" b="-11224"/>
                </a:stretch>
              </a:blipFill>
              <a:ln w="28575">
                <a:solidFill>
                  <a:srgbClr val="D71E2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Logistic Regression</a:t>
            </a:r>
            <a:br>
              <a:rPr lang="en-US" dirty="0" smtClean="0"/>
            </a:br>
            <a:r>
              <a:rPr lang="en-US" sz="2000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would like to treat yourself an expensive gift (a new car, phone, gaming console, etc.), but you don’t have enough money to buy it</a:t>
            </a:r>
          </a:p>
          <a:p>
            <a:r>
              <a:rPr lang="en-US" dirty="0"/>
              <a:t>You would like to borrow some money from the bank that you know you would repay later (your grandma promised you a gift to your birthday several months away).</a:t>
            </a:r>
          </a:p>
          <a:p>
            <a:r>
              <a:rPr lang="en-US" dirty="0"/>
              <a:t>Banks operate on belief that they can forecast the likelihood of a person repaying a loan based on the credit related information (income, previous credit history, etc.)</a:t>
            </a:r>
          </a:p>
          <a:p>
            <a:r>
              <a:rPr lang="en-US" dirty="0"/>
              <a:t>Chances are, young people will not have any such information to provide, thus prohibiting them from receiving a loan.</a:t>
            </a:r>
          </a:p>
          <a:p>
            <a:r>
              <a:rPr lang="en-US" dirty="0"/>
              <a:t>Bank offers you alternative solution and promises to give you money if you provide information from your social network.</a:t>
            </a:r>
          </a:p>
          <a:p>
            <a:r>
              <a:rPr lang="en-US" dirty="0"/>
              <a:t>Try to build a model and help bank to find the relevant information that will help it make a credit decision. Use artificial social network data we provided for the camp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Generalized Linear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Hidden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4000" t="-13580" r="-5091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2" name="Straight Arrow Connector 31"/>
          <p:cNvCxnSpPr>
            <a:stCxn id="29" idx="6"/>
            <a:endCxn id="31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3" name="Straight Arrow Connector 32"/>
          <p:cNvCxnSpPr>
            <a:stCxn id="30" idx="6"/>
            <a:endCxn id="31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Hidden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31" idx="6"/>
            <a:endCxn id="37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p:sp>
        <p:nvSpPr>
          <p:cNvPr id="40" name="Oval 39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Oval 40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Oval 41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p:cxnSp>
        <p:nvCxnSpPr>
          <p:cNvPr id="43" name="Straight Arrow Connector 42"/>
          <p:cNvCxnSpPr>
            <a:stCxn id="30" idx="6"/>
            <a:endCxn id="41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>
            <a:stCxn id="30" idx="6"/>
            <a:endCxn id="40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>
            <a:stCxn id="29" idx="6"/>
            <a:endCxn id="41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>
            <a:stCxn id="29" idx="6"/>
            <a:endCxn id="40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>
            <a:stCxn id="42" idx="6"/>
            <a:endCxn id="37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>
            <a:stCxn id="40" idx="6"/>
            <a:endCxn id="37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>
            <a:stCxn id="41" idx="6"/>
            <a:endCxn id="37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3" name="Down Arrow 5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74577" y="1402763"/>
            <a:ext cx="7376592" cy="25483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5" name="Down Arrow 5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57" name="Oval 5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60" name="Straight Arrow Connector 59"/>
            <p:cNvCxnSpPr>
              <a:stCxn id="57" idx="6"/>
              <a:endCxn id="5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1" name="Straight Arrow Connector 60"/>
            <p:cNvCxnSpPr>
              <a:stCxn id="58" idx="6"/>
              <a:endCxn id="5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63" name="Straight Arrow Connector 62"/>
            <p:cNvCxnSpPr>
              <a:stCxn id="59" idx="6"/>
              <a:endCxn id="6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67" name="Straight Arrow Connector 66"/>
            <p:cNvCxnSpPr>
              <a:stCxn id="58" idx="6"/>
              <a:endCxn id="6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58" idx="6"/>
              <a:endCxn id="6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57" idx="6"/>
              <a:endCxn id="6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57" idx="6"/>
              <a:endCxn id="6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6" idx="6"/>
              <a:endCxn id="6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4" idx="6"/>
              <a:endCxn id="6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65" idx="6"/>
              <a:endCxn id="6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9" name="Straight Arrow Connector 88"/>
            <p:cNvCxnSpPr>
              <a:stCxn id="81" idx="6"/>
              <a:endCxn id="6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82" idx="6"/>
              <a:endCxn id="5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2" idx="6"/>
              <a:endCxn id="6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0" idx="6"/>
              <a:endCxn id="6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0" idx="6"/>
              <a:endCxn id="6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79" idx="6"/>
              <a:endCxn id="6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5" name="Straight Arrow Connector 94"/>
            <p:cNvCxnSpPr>
              <a:stCxn id="81" idx="6"/>
              <a:endCxn id="6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58" idx="6"/>
              <a:endCxn id="6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>
              <a:stCxn id="82" idx="6"/>
              <a:endCxn id="6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>
              <a:stCxn id="82" idx="6"/>
              <a:endCxn id="5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>
              <a:stCxn id="81" idx="6"/>
              <a:endCxn id="6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>
              <a:stCxn id="80" idx="6"/>
              <a:endCxn id="6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>
              <a:stCxn id="79" idx="6"/>
              <a:endCxn id="6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>
              <a:stCxn id="79" idx="6"/>
              <a:endCxn id="6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3" name="Straight Arrow Connector 102"/>
            <p:cNvCxnSpPr>
              <a:stCxn id="80" idx="6"/>
              <a:endCxn id="5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4" name="Straight Arrow Connector 103"/>
            <p:cNvCxnSpPr>
              <a:stCxn id="57" idx="6"/>
              <a:endCxn id="6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5" name="Straight Arrow Connector 104"/>
            <p:cNvCxnSpPr>
              <a:stCxn id="81" idx="6"/>
              <a:endCxn id="5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6" name="Straight Arrow Connector 105"/>
            <p:cNvCxnSpPr>
              <a:stCxn id="66" idx="6"/>
              <a:endCxn id="7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7" name="Straight Arrow Connector 106"/>
            <p:cNvCxnSpPr>
              <a:stCxn id="66" idx="6"/>
              <a:endCxn id="6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8" name="Straight Arrow Connector 107"/>
            <p:cNvCxnSpPr>
              <a:stCxn id="64" idx="6"/>
              <a:endCxn id="7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9" name="Straight Arrow Connector 108"/>
            <p:cNvCxnSpPr>
              <a:stCxn id="59" idx="6"/>
              <a:endCxn id="7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65" idx="6"/>
              <a:endCxn id="7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74" idx="6"/>
              <a:endCxn id="7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74" idx="6"/>
              <a:endCxn id="7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74" idx="6"/>
              <a:endCxn id="7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74" idx="6"/>
              <a:endCxn id="7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62" idx="6"/>
              <a:endCxn id="7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62" idx="6"/>
              <a:endCxn id="7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62" idx="6"/>
              <a:endCxn id="7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62" idx="6"/>
              <a:endCxn id="7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78" idx="6"/>
              <a:endCxn id="8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78" idx="6"/>
              <a:endCxn id="8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78" idx="6"/>
              <a:endCxn id="8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78" idx="6"/>
              <a:endCxn id="8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78" idx="6"/>
              <a:endCxn id="8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8" idx="6"/>
              <a:endCxn id="8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6" idx="6"/>
              <a:endCxn id="8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76" idx="6"/>
              <a:endCxn id="8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76" idx="6"/>
              <a:endCxn id="8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76" idx="6"/>
              <a:endCxn id="8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6" idx="6"/>
              <a:endCxn id="8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76" idx="6"/>
              <a:endCxn id="8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75" idx="6"/>
              <a:endCxn id="8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75" idx="6"/>
              <a:endCxn id="8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75" idx="6"/>
              <a:endCxn id="8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75" idx="6"/>
              <a:endCxn id="8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75" idx="6"/>
              <a:endCxn id="8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75" idx="6"/>
              <a:endCxn id="8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77" idx="6"/>
              <a:endCxn id="8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77" idx="6"/>
              <a:endCxn id="8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77" idx="6"/>
              <a:endCxn id="8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77" idx="6"/>
              <a:endCxn id="8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77" idx="6"/>
              <a:endCxn id="8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Input layer</a:t>
              </a:r>
              <a:endParaRPr lang="en-US" sz="12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Neurons (hidden layers)</a:t>
              </a:r>
              <a:endParaRPr lang="en-US" sz="12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Output layer</a:t>
              </a:r>
              <a:endParaRPr lang="en-US" sz="1200" dirty="0"/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6" name="Rectangle 145"/>
          <p:cNvSpPr/>
          <p:nvPr/>
        </p:nvSpPr>
        <p:spPr>
          <a:xfrm>
            <a:off x="7451168" y="-18873"/>
            <a:ext cx="4571429" cy="4164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7" name="Rectangle 146"/>
          <p:cNvSpPr/>
          <p:nvPr/>
        </p:nvSpPr>
        <p:spPr>
          <a:xfrm>
            <a:off x="5681620" y="3947644"/>
            <a:ext cx="1324178" cy="10669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896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Linear Models</a:t>
            </a:r>
            <a:br>
              <a:rPr lang="en-US" dirty="0" smtClean="0"/>
            </a:br>
            <a:r>
              <a:rPr lang="en-US" sz="2000" dirty="0" smtClean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if we want more </a:t>
                </a:r>
                <a:r>
                  <a:rPr lang="en-US" b="1" i="1" dirty="0" smtClean="0"/>
                  <a:t>flexibility</a:t>
                </a:r>
                <a:r>
                  <a:rPr lang="en-US" dirty="0" smtClean="0"/>
                  <a:t> in our models?</a:t>
                </a:r>
              </a:p>
              <a:p>
                <a:pPr lvl="1"/>
                <a:r>
                  <a:rPr lang="en-US" dirty="0" smtClean="0"/>
                  <a:t>We want to handle: continuous responses with non-normal data, categorical, binary, count data, …</a:t>
                </a:r>
              </a:p>
              <a:p>
                <a:pPr lvl="1"/>
                <a:r>
                  <a:rPr lang="en-US" dirty="0" smtClean="0"/>
                  <a:t>We can’t use linear regression in these cases.</a:t>
                </a:r>
              </a:p>
              <a:p>
                <a:r>
                  <a:rPr lang="en-US" dirty="0" smtClean="0"/>
                  <a:t>Generalized linear models (GLMs) offer a universal framework for handling these types of data</a:t>
                </a:r>
              </a:p>
              <a:p>
                <a:pPr lvl="1"/>
                <a:r>
                  <a:rPr lang="en-US" dirty="0" smtClean="0"/>
                  <a:t>Assume the response variable belongs to an exponential family distribution such as the normal, binomial, multinomial, gamma, or Poisson.</a:t>
                </a:r>
              </a:p>
              <a:p>
                <a:pPr lvl="1"/>
                <a:r>
                  <a:rPr lang="en-US" dirty="0" smtClean="0"/>
                  <a:t>We don’t need to transform the response to have an approximately normal distribution.</a:t>
                </a:r>
              </a:p>
              <a:p>
                <a:r>
                  <a:rPr lang="en-US" dirty="0" smtClean="0"/>
                  <a:t>The GLM equation is similar to what we’ve seen before, but includes a </a:t>
                </a:r>
                <a:r>
                  <a:rPr lang="en-US" b="1" dirty="0" smtClean="0"/>
                  <a:t>link</a:t>
                </a:r>
                <a:r>
                  <a:rPr lang="en-US" dirty="0" smtClean="0"/>
                  <a:t>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 smtClean="0"/>
                  <a:t> that “links” together the response and the independent predictors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fact, linear regression and logistic regression are types of GLMs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 Regression – Wrap Up</a:t>
            </a:r>
          </a:p>
          <a:p>
            <a:endParaRPr lang="en-US" dirty="0"/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What is the purpose and scope?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What kind of problems do you face when you use linear models?</a:t>
            </a:r>
          </a:p>
          <a:p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Models discussed: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GLMs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70" y="54988"/>
            <a:ext cx="4267200" cy="67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Create Models?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We’re looking to understand the </a:t>
                </a:r>
                <a:r>
                  <a:rPr lang="en-US" b="1" i="1" dirty="0" smtClean="0"/>
                  <a:t>relationship</a:t>
                </a:r>
                <a:r>
                  <a:rPr lang="en-US" dirty="0" smtClean="0"/>
                  <a:t> among variables</a:t>
                </a:r>
              </a:p>
              <a:p>
                <a:r>
                  <a:rPr lang="en-US" dirty="0" smtClean="0"/>
                  <a:t>We build a model to recover this relationship or </a:t>
                </a:r>
                <a:r>
                  <a:rPr lang="en-US" b="1" dirty="0" smtClean="0"/>
                  <a:t>joint probability function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Variable of interest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Set of explanatory variables (covariates, features)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models estimate the joint probability function</a:t>
                </a:r>
              </a:p>
              <a:p>
                <a:pPr lvl="1"/>
                <a:r>
                  <a:rPr lang="en-US" dirty="0" smtClean="0"/>
                  <a:t>We can use mathematical expectation or the </a:t>
                </a:r>
                <a:r>
                  <a:rPr lang="en-US" b="1" dirty="0" smtClean="0"/>
                  <a:t>average effect</a:t>
                </a:r>
                <a:endParaRPr lang="en-US" dirty="0" smtClean="0"/>
              </a:p>
              <a:p>
                <a:pPr lvl="1"/>
                <a:r>
                  <a:rPr lang="en-US" dirty="0">
                    <a:solidFill>
                      <a:sysClr val="windowText" lastClr="000000"/>
                    </a:solidFill>
                  </a:rPr>
                  <a:t>What is the average value for a variable in question, </a:t>
                </a:r>
                <a:r>
                  <a:rPr lang="en-US" b="1" dirty="0">
                    <a:solidFill>
                      <a:sysClr val="windowText" lastClr="000000"/>
                    </a:solidFill>
                  </a:rPr>
                  <a:t>given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 the set of covariates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?</a:t>
                </a:r>
              </a:p>
              <a:p>
                <a:pPr lvl="1"/>
                <a:r>
                  <a:rPr lang="en-US" dirty="0" smtClean="0">
                    <a:solidFill>
                      <a:sysClr val="windowText" lastClr="000000"/>
                    </a:solidFill>
                  </a:rPr>
                  <a:t>We use the </a:t>
                </a:r>
                <a:r>
                  <a:rPr lang="en-US" b="1" dirty="0" smtClean="0">
                    <a:solidFill>
                      <a:sysClr val="windowText" lastClr="000000"/>
                    </a:solidFill>
                  </a:rPr>
                  <a:t>conditional expectation 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(or mean)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to characterize a </a:t>
                </a:r>
                <a:r>
                  <a:rPr lang="en-US" b="1" dirty="0" smtClean="0">
                    <a:solidFill>
                      <a:sysClr val="windowText" lastClr="000000"/>
                    </a:solidFill>
                  </a:rPr>
                  <a:t>conditional probability function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  <a:p>
                <a:pPr marL="171450" lvl="1" indent="0">
                  <a:buNone/>
                </a:pPr>
                <a:endParaRPr lang="en-US" b="0" i="1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marL="1714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ysClr val="windowText" lastClr="000000"/>
                  </a:solidFill>
                </a:endParaRPr>
              </a:p>
              <a:p>
                <a:r>
                  <a:rPr lang="en-US" dirty="0" smtClean="0">
                    <a:solidFill>
                      <a:sysClr val="windowText" lastClr="000000"/>
                    </a:solidFill>
                  </a:rPr>
                  <a:t>This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is known as a </a:t>
                </a:r>
                <a:r>
                  <a:rPr lang="en-US" b="1" dirty="0" smtClean="0">
                    <a:solidFill>
                      <a:sysClr val="windowText" lastClr="000000"/>
                    </a:solidFill>
                  </a:rPr>
                  <a:t>regression function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7737895" y="232913"/>
            <a:ext cx="2932981" cy="1104181"/>
          </a:xfrm>
          <a:prstGeom prst="wedgeRectCallout">
            <a:avLst>
              <a:gd name="adj1" fmla="val -98480"/>
              <a:gd name="adj2" fmla="val 81250"/>
            </a:avLst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ysClr val="windowText" lastClr="000000"/>
                </a:solidFill>
              </a:rPr>
              <a:t>“The variable is caused by…”</a:t>
            </a:r>
          </a:p>
          <a:p>
            <a:pPr algn="ctr">
              <a:lnSpc>
                <a:spcPct val="100000"/>
              </a:lnSpc>
            </a:pPr>
            <a:endParaRPr lang="en-US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ysClr val="windowText" lastClr="000000"/>
                </a:solidFill>
              </a:rPr>
              <a:t>“…has a positive relationship with…”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8934092" y="1871933"/>
            <a:ext cx="2932981" cy="1282460"/>
          </a:xfrm>
          <a:prstGeom prst="wedgeRectCallout">
            <a:avLst>
              <a:gd name="adj1" fmla="val -82304"/>
              <a:gd name="adj2" fmla="val 87132"/>
            </a:avLst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ysClr val="windowText" lastClr="000000"/>
                </a:solidFill>
              </a:rPr>
              <a:t>“Given” is another way to say “conditional on”</a:t>
            </a:r>
          </a:p>
          <a:p>
            <a:pPr algn="ctr">
              <a:lnSpc>
                <a:spcPct val="100000"/>
              </a:lnSpc>
            </a:pPr>
            <a:endParaRPr lang="en-US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ysClr val="windowText" lastClr="000000"/>
                </a:solidFill>
              </a:rPr>
              <a:t>If we know something, then…?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linear regression</a:t>
            </a:r>
          </a:p>
          <a:p>
            <a:pPr lvl="1"/>
            <a:r>
              <a:rPr lang="en-US" dirty="0" smtClean="0"/>
              <a:t>Prediction and estimation</a:t>
            </a:r>
          </a:p>
          <a:p>
            <a:pPr lvl="1"/>
            <a:r>
              <a:rPr lang="en-US" dirty="0" smtClean="0"/>
              <a:t>Assumptions of the regression model</a:t>
            </a:r>
          </a:p>
          <a:p>
            <a:pPr lvl="1"/>
            <a:r>
              <a:rPr lang="en-US" dirty="0" smtClean="0"/>
              <a:t>Regression analysis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Generalized linear models (GLMs)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Introduction to neural networks</a:t>
            </a:r>
          </a:p>
          <a:p>
            <a:pPr lvl="1"/>
            <a:r>
              <a:rPr lang="en-US" dirty="0" smtClean="0"/>
              <a:t>Neural networks, today and in the past</a:t>
            </a:r>
          </a:p>
          <a:p>
            <a:pPr lvl="1"/>
            <a:r>
              <a:rPr lang="en-US" dirty="0" smtClean="0"/>
              <a:t>Biological and artificial neural networks</a:t>
            </a:r>
          </a:p>
          <a:p>
            <a:pPr lvl="1"/>
            <a:r>
              <a:rPr lang="en-US" dirty="0" smtClean="0"/>
              <a:t>How networks are trained</a:t>
            </a:r>
          </a:p>
          <a:p>
            <a:pPr lvl="1"/>
            <a:r>
              <a:rPr lang="en-US" dirty="0" smtClean="0"/>
              <a:t>Let’s build our own networks!</a:t>
            </a:r>
          </a:p>
          <a:p>
            <a:r>
              <a:rPr lang="en-US" dirty="0" smtClean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53107933"/>
              </p:ext>
            </p:extLst>
          </p:nvPr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 smtClean="0"/>
              <a:t>Part 1: Linear Models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 smtClean="0"/>
              <a:t>Part 2: Neural Networks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411480" y="4281386"/>
            <a:ext cx="5056632" cy="2176564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8" idx="6"/>
            <a:endCxn id="10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>
            <a:stCxn id="9" idx="6"/>
            <a:endCxn id="10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20" name="Straight Arrow Connector 19"/>
          <p:cNvCxnSpPr>
            <a:stCxn id="17" idx="6"/>
            <a:endCxn id="19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>
            <a:stCxn id="18" idx="6"/>
            <a:endCxn id="19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Hidden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19" idx="6"/>
            <a:endCxn id="27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4000" t="-13580" r="-5091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5" name="Straight Arrow Connector 34"/>
          <p:cNvCxnSpPr>
            <a:stCxn id="32" idx="6"/>
            <a:endCxn id="34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6" name="Straight Arrow Connector 35"/>
          <p:cNvCxnSpPr>
            <a:stCxn id="33" idx="6"/>
            <a:endCxn id="34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Input layer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Hidden layer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4" idx="6"/>
            <a:endCxn id="40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 smtClean="0"/>
              <a:t>Output layer</a:t>
            </a:r>
            <a:endParaRPr lang="en-US" sz="1600" dirty="0"/>
          </a:p>
        </p:txBody>
      </p:sp>
      <p:sp>
        <p:nvSpPr>
          <p:cNvPr id="43" name="Oval 42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Oval 43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1</a:t>
            </a:r>
            <a:endParaRPr lang="en-US" sz="1600" dirty="0"/>
          </a:p>
        </p:txBody>
      </p:sp>
      <p:cxnSp>
        <p:nvCxnSpPr>
          <p:cNvPr id="46" name="Straight Arrow Connector 45"/>
          <p:cNvCxnSpPr>
            <a:stCxn id="33" idx="6"/>
            <a:endCxn id="44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>
            <a:stCxn id="33" idx="6"/>
            <a:endCxn id="43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>
            <a:stCxn id="32" idx="6"/>
            <a:endCxn id="44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>
            <a:stCxn id="32" idx="6"/>
            <a:endCxn id="43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45" idx="6"/>
            <a:endCxn id="40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>
            <a:stCxn id="43" idx="6"/>
            <a:endCxn id="40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>
            <a:stCxn id="44" idx="6"/>
            <a:endCxn id="40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 smtClean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6" name="Down Arrow 55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7" name="Rectangle 56"/>
          <p:cNvSpPr/>
          <p:nvPr/>
        </p:nvSpPr>
        <p:spPr>
          <a:xfrm>
            <a:off x="74294" y="3245765"/>
            <a:ext cx="7376592" cy="25483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58" name="Down Arrow 57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60" name="Oval 59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63" name="Straight Arrow Connector 62"/>
            <p:cNvCxnSpPr>
              <a:stCxn id="60" idx="6"/>
              <a:endCxn id="62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>
              <a:stCxn id="61" idx="6"/>
              <a:endCxn id="62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66" name="Straight Arrow Connector 65"/>
            <p:cNvCxnSpPr>
              <a:stCxn id="62" idx="6"/>
              <a:endCxn id="65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70" name="Straight Arrow Connector 69"/>
            <p:cNvCxnSpPr>
              <a:stCxn id="61" idx="6"/>
              <a:endCxn id="68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1" idx="6"/>
              <a:endCxn id="67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0" idx="6"/>
              <a:endCxn id="68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60" idx="6"/>
              <a:endCxn id="67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>
              <a:stCxn id="69" idx="6"/>
              <a:endCxn id="65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>
              <a:stCxn id="67" idx="6"/>
              <a:endCxn id="65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>
              <a:stCxn id="68" idx="6"/>
              <a:endCxn id="65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2" name="Straight Arrow Connector 91"/>
            <p:cNvCxnSpPr>
              <a:stCxn id="84" idx="6"/>
              <a:endCxn id="69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62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5" idx="6"/>
              <a:endCxn id="67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5" name="Straight Arrow Connector 94"/>
            <p:cNvCxnSpPr>
              <a:stCxn id="83" idx="6"/>
              <a:endCxn id="68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83" idx="6"/>
              <a:endCxn id="69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>
              <a:stCxn id="82" idx="6"/>
              <a:endCxn id="69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>
              <a:stCxn id="84" idx="6"/>
              <a:endCxn id="68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>
              <a:stCxn id="61" idx="6"/>
              <a:endCxn id="69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>
              <a:stCxn id="85" idx="6"/>
              <a:endCxn id="68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>
              <a:stCxn id="85" idx="6"/>
              <a:endCxn id="62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>
              <a:stCxn id="84" idx="6"/>
              <a:endCxn id="67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3" name="Straight Arrow Connector 102"/>
            <p:cNvCxnSpPr>
              <a:stCxn id="83" idx="6"/>
              <a:endCxn id="67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4" name="Straight Arrow Connector 103"/>
            <p:cNvCxnSpPr>
              <a:stCxn id="82" idx="6"/>
              <a:endCxn id="67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5" name="Straight Arrow Connector 104"/>
            <p:cNvCxnSpPr>
              <a:stCxn id="82" idx="6"/>
              <a:endCxn id="68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6" name="Straight Arrow Connector 105"/>
            <p:cNvCxnSpPr>
              <a:stCxn id="83" idx="6"/>
              <a:endCxn id="62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7" name="Straight Arrow Connector 106"/>
            <p:cNvCxnSpPr>
              <a:stCxn id="60" idx="6"/>
              <a:endCxn id="69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8" name="Straight Arrow Connector 107"/>
            <p:cNvCxnSpPr>
              <a:stCxn id="84" idx="6"/>
              <a:endCxn id="62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9" name="Straight Arrow Connector 108"/>
            <p:cNvCxnSpPr>
              <a:stCxn id="69" idx="6"/>
              <a:endCxn id="77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69" idx="6"/>
              <a:endCxn id="65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67" idx="6"/>
              <a:endCxn id="77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62" idx="6"/>
              <a:endCxn id="77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68" idx="6"/>
              <a:endCxn id="77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77" idx="6"/>
              <a:endCxn id="81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77" idx="6"/>
              <a:endCxn id="79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7" idx="6"/>
              <a:endCxn id="78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7" idx="6"/>
              <a:endCxn id="80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65" idx="6"/>
              <a:endCxn id="81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65" idx="6"/>
              <a:endCxn id="79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65" idx="6"/>
              <a:endCxn id="78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65" idx="6"/>
              <a:endCxn id="80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81" idx="6"/>
              <a:endCxn id="88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81" idx="6"/>
              <a:endCxn id="89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81" idx="6"/>
              <a:endCxn id="86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81" idx="6"/>
              <a:endCxn id="87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1" idx="6"/>
              <a:endCxn id="90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1" idx="6"/>
              <a:endCxn id="91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79" idx="6"/>
              <a:endCxn id="88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89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79" idx="6"/>
              <a:endCxn id="86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79" idx="6"/>
              <a:endCxn id="87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79" idx="6"/>
              <a:endCxn id="90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79" idx="6"/>
              <a:endCxn id="91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78" idx="6"/>
              <a:endCxn id="88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78" idx="6"/>
              <a:endCxn id="89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78" idx="6"/>
              <a:endCxn id="86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78" idx="6"/>
              <a:endCxn id="87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78" idx="6"/>
              <a:endCxn id="90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78" idx="6"/>
              <a:endCxn id="91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80" idx="6"/>
              <a:endCxn id="88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80" idx="6"/>
              <a:endCxn id="89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80" idx="6"/>
              <a:endCxn id="86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80" idx="6"/>
              <a:endCxn id="87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80" idx="6"/>
              <a:endCxn id="91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Input layer</a:t>
              </a:r>
              <a:endParaRPr lang="en-US" sz="12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Neurons (hidden layers)</a:t>
              </a:r>
              <a:endParaRPr lang="en-US" sz="12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 smtClean="0"/>
                <a:t>Output layer</a:t>
              </a:r>
              <a:endParaRPr lang="en-US" sz="1200" dirty="0"/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7674178" y="4235327"/>
            <a:ext cx="3736367" cy="26226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9" name="Rectangle 148"/>
          <p:cNvSpPr/>
          <p:nvPr/>
        </p:nvSpPr>
        <p:spPr>
          <a:xfrm>
            <a:off x="7451168" y="-1"/>
            <a:ext cx="4571429" cy="414554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50" name="Rectangle 149"/>
          <p:cNvSpPr/>
          <p:nvPr/>
        </p:nvSpPr>
        <p:spPr>
          <a:xfrm>
            <a:off x="5447780" y="1164889"/>
            <a:ext cx="1842329" cy="20828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43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000" dirty="0" smtClean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 regression is often used to explore relationships between a scalar (i.e., numerical) response and a set of covariates</a:t>
                </a:r>
              </a:p>
              <a:p>
                <a:r>
                  <a:rPr lang="en-US" dirty="0" smtClean="0"/>
                  <a:t>Two basic questions:</a:t>
                </a:r>
              </a:p>
              <a:p>
                <a:pPr lvl="1"/>
                <a:r>
                  <a:rPr lang="en-US" dirty="0" smtClean="0"/>
                  <a:t>Are the predictor variables good at predicting the dependent variable?</a:t>
                </a:r>
              </a:p>
              <a:p>
                <a:pPr lvl="1"/>
                <a:r>
                  <a:rPr lang="en-US" dirty="0" smtClean="0"/>
                  <a:t>Which variables are significant predictors of the dependent variable?</a:t>
                </a:r>
              </a:p>
              <a:p>
                <a:r>
                  <a:rPr lang="en-US" dirty="0" smtClean="0"/>
                  <a:t>We make a prediction for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for any given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using the regression line</a:t>
                </a:r>
              </a:p>
              <a:p>
                <a:r>
                  <a:rPr lang="en-US" dirty="0" smtClean="0"/>
                  <a:t>When we observe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many times, we can make an educated guess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given that we’ve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1261" y="4211709"/>
            <a:ext cx="2767784" cy="1612081"/>
            <a:chOff x="2239772" y="4270075"/>
            <a:chExt cx="2767784" cy="1612081"/>
          </a:xfrm>
        </p:grpSpPr>
        <p:sp>
          <p:nvSpPr>
            <p:cNvPr id="6" name="Oval 5"/>
            <p:cNvSpPr/>
            <p:nvPr/>
          </p:nvSpPr>
          <p:spPr>
            <a:xfrm>
              <a:off x="2484408" y="42700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 smtClean="0"/>
                <a:t>1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2484407" y="4952132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407" y="4952132"/>
                  <a:ext cx="560717" cy="53483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4103297" y="4537494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297" y="4537494"/>
                  <a:ext cx="560717" cy="534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3045125" y="4537494"/>
              <a:ext cx="1058172" cy="267419"/>
            </a:xfrm>
            <a:prstGeom prst="straightConnector1">
              <a:avLst/>
            </a:prstGeom>
            <a:ln w="12700" cap="sq"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" name="Straight Arrow Connector 11"/>
            <p:cNvCxnSpPr>
              <a:stCxn id="7" idx="6"/>
              <a:endCxn id="8" idx="2"/>
            </p:cNvCxnSpPr>
            <p:nvPr/>
          </p:nvCxnSpPr>
          <p:spPr>
            <a:xfrm flipV="1">
              <a:off x="3045124" y="4804913"/>
              <a:ext cx="1058173" cy="414638"/>
            </a:xfrm>
            <a:prstGeom prst="straightConnector1">
              <a:avLst/>
            </a:prstGeom>
            <a:ln w="12700" cap="sq"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rot="894691">
                  <a:off x="3066790" y="4398756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94691">
                  <a:off x="3066790" y="4398756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rot="20314979">
                  <a:off x="3026973" y="4778145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b="0" dirty="0" smtClean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14979">
                  <a:off x="3026973" y="4778145"/>
                  <a:ext cx="833517" cy="2774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2239772" y="557576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 smtClean="0"/>
                <a:t>Input layer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6176" y="5563691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 smtClean="0"/>
                <a:t>Output layer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346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60434"/>
            <a:ext cx="11216640" cy="1005840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000" dirty="0" smtClean="0"/>
              <a:t>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87680" y="1515660"/>
                <a:ext cx="5364480" cy="253104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 smtClean="0"/>
                  <a:t>Simple linear regression</a:t>
                </a:r>
                <a:endParaRPr lang="en-US" dirty="0"/>
              </a:p>
              <a:p>
                <a:r>
                  <a:rPr lang="en-US" dirty="0" smtClean="0"/>
                  <a:t>This describes the relationship between </a:t>
                </a:r>
                <a:r>
                  <a:rPr lang="en-US" b="1" dirty="0" smtClean="0"/>
                  <a:t>one </a:t>
                </a:r>
                <a:r>
                  <a:rPr lang="en-US" dirty="0" smtClean="0"/>
                  <a:t>dependent variable and </a:t>
                </a:r>
                <a:r>
                  <a:rPr lang="en-US" b="1" dirty="0" smtClean="0"/>
                  <a:t>one</a:t>
                </a:r>
                <a:r>
                  <a:rPr lang="en-US" dirty="0" smtClean="0"/>
                  <a:t> independent variable,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you know the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-intercept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of a regression line, then you can plug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predict the average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7680" y="1515660"/>
                <a:ext cx="5364480" cy="2531045"/>
              </a:xfrm>
              <a:blipFill>
                <a:blip r:embed="rId2"/>
                <a:stretch>
                  <a:fillRect l="-2386" t="-265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9840" y="1515660"/>
                <a:ext cx="5364480" cy="4656540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 smtClean="0"/>
                  <a:t>Multiple linear regression</a:t>
                </a:r>
              </a:p>
              <a:p>
                <a:r>
                  <a:rPr lang="en-US" dirty="0" smtClean="0"/>
                  <a:t>We can extend the regression function to include </a:t>
                </a:r>
                <a:r>
                  <a:rPr lang="en-US" b="1" dirty="0" smtClean="0"/>
                  <a:t>two or more </a:t>
                </a:r>
                <a:r>
                  <a:rPr lang="en-US" dirty="0" smtClean="0"/>
                  <a:t>independent variables,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In this case, our regression equation is extended to accommodate multiple predictors:</a:t>
                </a:r>
              </a:p>
              <a:p>
                <a:endParaRPr lang="en-US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Here, we have </a:t>
                </a:r>
                <a:r>
                  <a:rPr lang="en-US" b="1" dirty="0" smtClean="0"/>
                  <a:t>one</a:t>
                </a:r>
                <a:r>
                  <a:rPr lang="en-US" dirty="0" smtClean="0"/>
                  <a:t> response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still have an error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9840" y="1515660"/>
                <a:ext cx="5364480" cy="4656540"/>
              </a:xfrm>
              <a:blipFill>
                <a:blip r:embed="rId3"/>
                <a:stretch>
                  <a:fillRect l="-2386" t="-1440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37006" y="331900"/>
                <a:ext cx="8771339" cy="1005840"/>
              </a:xfrm>
              <a:prstGeom prst="rect">
                <a:avLst/>
              </a:prstGeom>
              <a:noFill/>
              <a:ln w="28575">
                <a:solidFill>
                  <a:srgbClr val="D71E28"/>
                </a:solidFill>
              </a:ln>
            </p:spPr>
            <p:txBody>
              <a:bodyPr wrap="square" lIns="45720" tIns="0" rIns="0" bIns="0" rtlCol="0" anchor="ctr">
                <a:noAutofit/>
              </a:bodyPr>
              <a:lstStyle/>
              <a:p>
                <a:pPr marL="171450" indent="-171450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Wells Fargo Sans"/>
                  <a:buChar char="•"/>
                </a:pPr>
                <a:r>
                  <a:rPr lang="en-US" sz="1600" dirty="0" smtClean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 smtClean="0"/>
                  <a:t> be a continuous response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 smtClean="0"/>
                  <a:t> be a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 smtClean="0"/>
                  <a:t> predictors,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 smtClean="0"/>
                  <a:t> independent observations (we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 smtClean="0"/>
                  <a:t> total observations)</a:t>
                </a:r>
              </a:p>
              <a:p>
                <a:pPr marL="171450" indent="-171450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Wells Fargo Sans"/>
                  <a:buChar char="•"/>
                </a:pPr>
                <a:r>
                  <a:rPr lang="en-US" sz="1600" dirty="0" smtClean="0"/>
                  <a:t>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 smtClean="0"/>
                  <a:t> terms are our coefficients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 smtClean="0"/>
                  <a:t> is our intercept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06" y="331900"/>
                <a:ext cx="8771339" cy="1005840"/>
              </a:xfrm>
              <a:prstGeom prst="rect">
                <a:avLst/>
              </a:prstGeom>
              <a:blipFill>
                <a:blip r:embed="rId4"/>
                <a:stretch>
                  <a:fillRect l="-831" t="-588" r="-554" b="-5294"/>
                </a:stretch>
              </a:blipFill>
              <a:ln w="28575">
                <a:solidFill>
                  <a:srgbClr val="D71E2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scikit-learn.org/stable/_images/sphx_glr_plot_ols_00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9788" r="7854" b="9080"/>
          <a:stretch/>
        </p:blipFill>
        <p:spPr bwMode="auto">
          <a:xfrm>
            <a:off x="7804652" y="4686300"/>
            <a:ext cx="24348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22676" y="6528040"/>
            <a:ext cx="3398808" cy="20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>
                <a:hlinkClick r:id="rId6"/>
              </a:rPr>
              <a:t>https://</a:t>
            </a:r>
            <a:r>
              <a:rPr lang="en-US" sz="1000" dirty="0" smtClean="0">
                <a:hlinkClick r:id="rId6"/>
              </a:rPr>
              <a:t>scikit-learn.org/stable/modules/linear_model.html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4350793" y="3589506"/>
                <a:ext cx="1742872" cy="2582693"/>
              </a:xfrm>
              <a:prstGeom prst="wedgeRectCallout">
                <a:avLst>
                  <a:gd name="adj1" fmla="val -66691"/>
                  <a:gd name="adj2" fmla="val -40911"/>
                </a:avLst>
              </a:prstGeom>
              <a:noFill/>
              <a:ln w="28575">
                <a:solidFill>
                  <a:srgbClr val="D71E28"/>
                </a:solidFill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chemeClr val="tx1"/>
                    </a:solidFill>
                  </a:rPr>
                  <a:t>We add an error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, since the data won’t be exactly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linear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 error term can be written as:</a:t>
                </a:r>
              </a:p>
              <a:p>
                <a:endParaRPr lang="en-US" sz="1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93" y="3589506"/>
                <a:ext cx="1742872" cy="2582693"/>
              </a:xfrm>
              <a:prstGeom prst="wedgeRectCallout">
                <a:avLst>
                  <a:gd name="adj1" fmla="val -66691"/>
                  <a:gd name="adj2" fmla="val -40911"/>
                </a:avLst>
              </a:prstGeom>
              <a:blipFill>
                <a:blip r:embed="rId7"/>
                <a:stretch>
                  <a:fillRect r="-2360"/>
                </a:stretch>
              </a:blipFill>
              <a:ln w="28575">
                <a:solidFill>
                  <a:srgbClr val="D71E2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680" y="4096090"/>
                <a:ext cx="3621608" cy="207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find the predicted (calculated) value or “y-hat</a:t>
                </a:r>
                <a:r>
                  <a:rPr lang="en-US" sz="1600" dirty="0" smtClean="0"/>
                  <a:t>”: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4096090"/>
                <a:ext cx="3621608" cy="2076109"/>
              </a:xfrm>
              <a:prstGeom prst="rect">
                <a:avLst/>
              </a:prstGeom>
              <a:blipFill>
                <a:blip r:embed="rId8"/>
                <a:stretch>
                  <a:fillRect l="-3199" t="-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2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000" dirty="0" smtClean="0"/>
              <a:t>Assumptions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relies on a set of assumptions that </a:t>
            </a:r>
            <a:r>
              <a:rPr lang="en-US" b="1" i="1" dirty="0" smtClean="0"/>
              <a:t>must be met</a:t>
            </a:r>
            <a:r>
              <a:rPr lang="en-US" dirty="0" smtClean="0"/>
              <a:t> in order to properly estimate the linear model</a:t>
            </a:r>
          </a:p>
          <a:p>
            <a:pPr marL="0" indent="0">
              <a:buNone/>
            </a:pPr>
            <a:r>
              <a:rPr lang="en-US" b="1" u="sng" dirty="0" smtClean="0"/>
              <a:t>Five Assumptions</a:t>
            </a:r>
            <a:endParaRPr lang="en-US" u="sng" dirty="0" smtClean="0"/>
          </a:p>
          <a:p>
            <a:pPr marL="514350" lvl="1" indent="-342900">
              <a:buFont typeface="+mj-lt"/>
              <a:buAutoNum type="arabicPeriod"/>
            </a:pPr>
            <a:r>
              <a:rPr lang="en-US" dirty="0" smtClean="0"/>
              <a:t>Little or no multicollinearity</a:t>
            </a:r>
          </a:p>
          <a:p>
            <a:pPr lvl="2"/>
            <a:r>
              <a:rPr lang="en-US" dirty="0" smtClean="0"/>
              <a:t>Independent variables are not correlated (i.e., have no relationship)</a:t>
            </a:r>
          </a:p>
          <a:p>
            <a:pPr lvl="2"/>
            <a:endParaRPr lang="en-US" dirty="0" smtClean="0"/>
          </a:p>
          <a:p>
            <a:pPr marL="514350" lvl="1" indent="-342900">
              <a:buFont typeface="+mj-lt"/>
              <a:buAutoNum type="arabicPeriod"/>
            </a:pPr>
            <a:r>
              <a:rPr lang="en-US" dirty="0" smtClean="0"/>
              <a:t>Linearity of the relationship between the dependent and independent variables</a:t>
            </a:r>
          </a:p>
          <a:p>
            <a:pPr lvl="2"/>
            <a:r>
              <a:rPr lang="en-US" dirty="0" smtClean="0"/>
              <a:t>There is a linear relationship between A and B (i.e., as A increases, B increases or decreases)</a:t>
            </a:r>
          </a:p>
          <a:p>
            <a:pPr lvl="2"/>
            <a:endParaRPr lang="en-US" dirty="0" smtClean="0"/>
          </a:p>
          <a:p>
            <a:pPr marL="514350" lvl="1" indent="-342900">
              <a:buFont typeface="+mj-lt"/>
              <a:buAutoNum type="arabicPeriod"/>
            </a:pPr>
            <a:r>
              <a:rPr lang="en-US" dirty="0" smtClean="0"/>
              <a:t>Statistical independence of the errors</a:t>
            </a:r>
          </a:p>
          <a:p>
            <a:pPr lvl="2"/>
            <a:r>
              <a:rPr lang="en-US" dirty="0" smtClean="0"/>
              <a:t>Observations (or each row of the data) are not correlated with one another</a:t>
            </a:r>
          </a:p>
          <a:p>
            <a:pPr lvl="2"/>
            <a:endParaRPr lang="en-US" dirty="0" smtClean="0"/>
          </a:p>
          <a:p>
            <a:pPr marL="514350" lvl="1" indent="-342900">
              <a:buFont typeface="+mj-lt"/>
              <a:buAutoNum type="arabicPeriod"/>
            </a:pPr>
            <a:r>
              <a:rPr lang="en-US" dirty="0" smtClean="0"/>
              <a:t>Error term is normally distributed</a:t>
            </a:r>
          </a:p>
          <a:p>
            <a:pPr lvl="2"/>
            <a:r>
              <a:rPr lang="en-US" dirty="0" smtClean="0"/>
              <a:t>The error term has a bell-shaped (i.e., normal or Gaussian) distribution</a:t>
            </a:r>
          </a:p>
          <a:p>
            <a:pPr lvl="2"/>
            <a:endParaRPr lang="en-US" dirty="0" smtClean="0"/>
          </a:p>
          <a:p>
            <a:pPr marL="514350" lvl="1" indent="-342900">
              <a:buFont typeface="+mj-lt"/>
              <a:buAutoNum type="arabicPeriod"/>
            </a:pPr>
            <a:r>
              <a:rPr lang="en-US" dirty="0" smtClean="0"/>
              <a:t>No heteroscedasticity</a:t>
            </a:r>
          </a:p>
          <a:p>
            <a:pPr lvl="2"/>
            <a:r>
              <a:rPr lang="en-US" dirty="0" smtClean="0"/>
              <a:t>Predictors are not correlated with error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Normal Distribution - MathBitsNotebook(A2 - CCSS Math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405" y="4322125"/>
            <a:ext cx="298823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84879" y="6172200"/>
            <a:ext cx="4475285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>
                <a:hlinkClick r:id="rId3"/>
              </a:rPr>
              <a:t>https://</a:t>
            </a:r>
            <a:r>
              <a:rPr lang="en-US" sz="1000" dirty="0" smtClean="0">
                <a:hlinkClick r:id="rId3"/>
              </a:rPr>
              <a:t>mathbitsnotebook.com/Algebra2/Statistics/STnormalDistribution.html </a:t>
            </a:r>
            <a:endParaRPr lang="en-US" sz="1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51298" y="5222631"/>
            <a:ext cx="640910" cy="8792"/>
          </a:xfrm>
          <a:prstGeom prst="straightConnector1">
            <a:avLst/>
          </a:prstGeom>
          <a:ln w="38100" cap="sq">
            <a:solidFill>
              <a:srgbClr val="D71E28"/>
            </a:solidFill>
            <a:tailEnd type="triangle" w="lg" len="lg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301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000" dirty="0" smtClean="0"/>
              <a:t>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833" y="1216326"/>
                <a:ext cx="11426246" cy="2558012"/>
              </a:xfrm>
            </p:spPr>
            <p:txBody>
              <a:bodyPr/>
              <a:lstStyle/>
              <a:p>
                <a:r>
                  <a:rPr lang="en-US" dirty="0" smtClean="0"/>
                  <a:t>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Ordinary least squares (OLS)</a:t>
                </a:r>
              </a:p>
              <a:p>
                <a:pPr lvl="1"/>
                <a:r>
                  <a:rPr lang="en-US" dirty="0" smtClean="0"/>
                  <a:t>Weighted least squares (WLS)</a:t>
                </a:r>
              </a:p>
              <a:p>
                <a:pPr lvl="1"/>
                <a:r>
                  <a:rPr lang="en-US" dirty="0" smtClean="0"/>
                  <a:t>Maximum likelihood estimation (MLE)</a:t>
                </a:r>
              </a:p>
              <a:p>
                <a:pPr lvl="1"/>
                <a:r>
                  <a:rPr lang="en-US" dirty="0" smtClean="0"/>
                  <a:t>Robust estimation</a:t>
                </a:r>
              </a:p>
              <a:p>
                <a:r>
                  <a:rPr lang="en-US" dirty="0" smtClean="0"/>
                  <a:t>Other methods are less popular, and used in very specific situations.</a:t>
                </a:r>
              </a:p>
              <a:p>
                <a:r>
                  <a:rPr lang="en-US" dirty="0" smtClean="0"/>
                  <a:t>How can we </a:t>
                </a:r>
                <a:r>
                  <a:rPr lang="en-US" b="1" dirty="0" smtClean="0"/>
                  <a:t>interpret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Obtaining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gives us the partial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(i.e., how much will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increase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increases by 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33" y="1216326"/>
                <a:ext cx="11426246" cy="2558012"/>
              </a:xfrm>
              <a:blipFill>
                <a:blip r:embed="rId2"/>
                <a:stretch>
                  <a:fillRect l="-1174" t="-2864" b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020574" y="94893"/>
                <a:ext cx="6892505" cy="2639682"/>
              </a:xfrm>
              <a:prstGeom prst="wedgeRectCallout">
                <a:avLst>
                  <a:gd name="adj1" fmla="val -72920"/>
                  <a:gd name="adj2" fmla="val 8715"/>
                </a:avLst>
              </a:prstGeom>
              <a:noFill/>
              <a:ln w="28575">
                <a:solidFill>
                  <a:srgbClr val="D71E28"/>
                </a:solidFill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OLS is the most popular method.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1200" dirty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Intuitively, we’re trying to choose coefficients (intercept and slope) so that the scattered data will be as close to the line as possible.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1200" dirty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We </a:t>
                </a:r>
                <a:r>
                  <a:rPr lang="en-US" sz="1600" b="1" i="1" dirty="0" smtClean="0">
                    <a:solidFill>
                      <a:sysClr val="windowText" lastClr="000000"/>
                    </a:solidFill>
                  </a:rPr>
                  <a:t>minimize</a:t>
                </a: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 the squared vertical distances between the line and the data point.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400" i="1" dirty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 dirty="0" smtClean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Guarantees that the coefficients are the best estimates of the genuine linear relationship between the dependent and independent variables.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74" y="94893"/>
                <a:ext cx="6892505" cy="2639682"/>
              </a:xfrm>
              <a:prstGeom prst="wedgeRectCallout">
                <a:avLst>
                  <a:gd name="adj1" fmla="val -72920"/>
                  <a:gd name="adj2" fmla="val 8715"/>
                </a:avLst>
              </a:prstGeom>
              <a:blipFill>
                <a:blip r:embed="rId3"/>
                <a:stretch>
                  <a:fillRect t="-457" r="-359" b="-2511"/>
                </a:stretch>
              </a:blipFill>
              <a:ln w="28575">
                <a:solidFill>
                  <a:srgbClr val="D71E2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55" y="3774338"/>
            <a:ext cx="3758524" cy="2423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928" y="4339087"/>
            <a:ext cx="3347049" cy="1199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171450" defTabSz="685800">
              <a:buFont typeface="Wells Fargo Sans" panose="020B0503020203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86833" y="3774338"/>
                <a:ext cx="7496582" cy="2558012"/>
              </a:xfrm>
              <a:prstGeom prst="rect">
                <a:avLst/>
              </a:prstGeom>
            </p:spPr>
            <p:txBody>
              <a:bodyPr vert="horz" lIns="0" tIns="0" rIns="0" bIns="0" spcCol="36576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1435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5725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2870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20015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60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43050" indent="-171450" algn="l" defTabSz="6858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Wells Fargo Sans" panose="020B0503020203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How do we know our model </a:t>
                </a:r>
                <a:r>
                  <a:rPr lang="en-US" b="1" dirty="0" smtClean="0"/>
                  <a:t>fits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well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/>
                  <a:t>We use the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measures how “tightly” the regression line fits to the model data.</a:t>
                </a:r>
              </a:p>
              <a:p>
                <a:pPr lvl="2"/>
                <a:r>
                  <a:rPr lang="en-US" dirty="0"/>
                  <a:t>A “good”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points that are very close to the regression line, while a “bad”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points that are spread apart.</a:t>
                </a:r>
              </a:p>
              <a:p>
                <a:r>
                  <a:rPr lang="en-US" dirty="0"/>
                  <a:t>Other fit measures include:</a:t>
                </a:r>
              </a:p>
              <a:p>
                <a:pPr lvl="1"/>
                <a:r>
                  <a:rPr lang="en-US" dirty="0"/>
                  <a:t>Akaike information criterion (AIC)</a:t>
                </a:r>
              </a:p>
              <a:p>
                <a:pPr lvl="1"/>
                <a:r>
                  <a:rPr lang="en-US" dirty="0"/>
                  <a:t>Bayesian information criterion (BIC)</a:t>
                </a:r>
              </a:p>
              <a:p>
                <a:pPr lvl="1"/>
                <a:r>
                  <a:rPr lang="en-US" dirty="0"/>
                  <a:t>Likelihood ratio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3" y="3774338"/>
                <a:ext cx="7496582" cy="2558012"/>
              </a:xfrm>
              <a:prstGeom prst="rect">
                <a:avLst/>
              </a:prstGeom>
              <a:blipFill>
                <a:blip r:embed="rId5"/>
                <a:stretch>
                  <a:fillRect l="-1789" t="-3095" r="-894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0</TotalTime>
  <Words>2098</Words>
  <Application>Microsoft Office PowerPoint</Application>
  <PresentationFormat>Widescreen</PresentationFormat>
  <Paragraphs>270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Cambria Math</vt:lpstr>
      <vt:lpstr>Wells Fargo Sans Display</vt:lpstr>
      <vt:lpstr>Wells Fargo Sans</vt:lpstr>
      <vt:lpstr>Arial</vt:lpstr>
      <vt:lpstr>Calibri</vt:lpstr>
      <vt:lpstr>WellsFargo</vt:lpstr>
      <vt:lpstr>Linear Models</vt:lpstr>
      <vt:lpstr>Why Do We Create Models?</vt:lpstr>
      <vt:lpstr>Examples</vt:lpstr>
      <vt:lpstr>Contents</vt:lpstr>
      <vt:lpstr>PowerPoint Presentation</vt:lpstr>
      <vt:lpstr>Linear Regression Overview</vt:lpstr>
      <vt:lpstr>Linear Regression Equation</vt:lpstr>
      <vt:lpstr>Linear Regression Assumptions</vt:lpstr>
      <vt:lpstr>Linear Regression Estimation</vt:lpstr>
      <vt:lpstr>Scikit-Learn Linear Regression Example</vt:lpstr>
      <vt:lpstr>PowerPoint Presentation</vt:lpstr>
      <vt:lpstr>Binary Logistic Regression Overview</vt:lpstr>
      <vt:lpstr>Binary Logistic Regression Equation and Estimation</vt:lpstr>
      <vt:lpstr>Binary Logistic Regression Examples</vt:lpstr>
      <vt:lpstr>PowerPoint Presentation</vt:lpstr>
      <vt:lpstr>Generalized Linear Models Overview</vt:lpstr>
      <vt:lpstr>PowerPoint Presentation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Liu, Alice [QUANTITATIVE ANALYTICS SPEC]</cp:lastModifiedBy>
  <cp:revision>89</cp:revision>
  <dcterms:created xsi:type="dcterms:W3CDTF">2021-03-23T19:22:08Z</dcterms:created>
  <dcterms:modified xsi:type="dcterms:W3CDTF">2021-04-12T13:26:26Z</dcterms:modified>
</cp:coreProperties>
</file>